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8800425" cy="35999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FC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66"/>
  </p:normalViewPr>
  <p:slideViewPr>
    <p:cSldViewPr snapToGrid="0" snapToObjects="1">
      <p:cViewPr varScale="1">
        <p:scale>
          <a:sx n="19" d="100"/>
          <a:sy n="19" d="100"/>
        </p:scale>
        <p:origin x="2008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5891626"/>
            <a:ext cx="24480361" cy="1253324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18908198"/>
            <a:ext cx="21600319" cy="869160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6352-7F10-B742-A73C-A5D415CC0224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AB9FF-1049-D449-8748-B72F98DDF2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5664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6352-7F10-B742-A73C-A5D415CC0224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AB9FF-1049-D449-8748-B72F98DDF2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1806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1916653"/>
            <a:ext cx="6210092" cy="3050811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1916653"/>
            <a:ext cx="18270270" cy="3050811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6352-7F10-B742-A73C-A5D415CC0224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AB9FF-1049-D449-8748-B72F98DDF2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0638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6352-7F10-B742-A73C-A5D415CC0224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AB9FF-1049-D449-8748-B72F98DDF2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6952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8974945"/>
            <a:ext cx="24840367" cy="14974888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4091502"/>
            <a:ext cx="24840367" cy="7874940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6352-7F10-B742-A73C-A5D415CC0224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AB9FF-1049-D449-8748-B72F98DDF2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3630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9583264"/>
            <a:ext cx="12240181" cy="2284150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9583264"/>
            <a:ext cx="12240181" cy="2284150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6352-7F10-B742-A73C-A5D415CC0224}" type="datetimeFigureOut">
              <a:rPr lang="es-ES" smtClean="0"/>
              <a:t>23/7/21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AB9FF-1049-D449-8748-B72F98DDF2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9433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1916661"/>
            <a:ext cx="24840367" cy="695828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8824938"/>
            <a:ext cx="12183928" cy="4324966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3149904"/>
            <a:ext cx="12183928" cy="1934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8824938"/>
            <a:ext cx="12243932" cy="4324966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3149904"/>
            <a:ext cx="12243932" cy="1934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6352-7F10-B742-A73C-A5D415CC0224}" type="datetimeFigureOut">
              <a:rPr lang="es-ES" smtClean="0"/>
              <a:t>23/7/21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AB9FF-1049-D449-8748-B72F98DDF2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4324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6352-7F10-B742-A73C-A5D415CC0224}" type="datetimeFigureOut">
              <a:rPr lang="es-ES" smtClean="0"/>
              <a:t>23/7/21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AB9FF-1049-D449-8748-B72F98DDF2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402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6352-7F10-B742-A73C-A5D415CC0224}" type="datetimeFigureOut">
              <a:rPr lang="es-ES" smtClean="0"/>
              <a:t>23/7/21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AB9FF-1049-D449-8748-B72F98DDF2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3166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99982"/>
            <a:ext cx="9288887" cy="839993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5183304"/>
            <a:ext cx="14580215" cy="25583147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0799922"/>
            <a:ext cx="9288887" cy="20008190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6352-7F10-B742-A73C-A5D415CC0224}" type="datetimeFigureOut">
              <a:rPr lang="es-ES" smtClean="0"/>
              <a:t>23/7/21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AB9FF-1049-D449-8748-B72F98DDF2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6048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99982"/>
            <a:ext cx="9288887" cy="839993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5183304"/>
            <a:ext cx="14580215" cy="25583147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0799922"/>
            <a:ext cx="9288887" cy="20008190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6352-7F10-B742-A73C-A5D415CC0224}" type="datetimeFigureOut">
              <a:rPr lang="es-ES" smtClean="0"/>
              <a:t>23/7/21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AB9FF-1049-D449-8748-B72F98DDF2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7535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1916661"/>
            <a:ext cx="24840367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9583264"/>
            <a:ext cx="24840367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33366432"/>
            <a:ext cx="6480096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F6352-7F10-B742-A73C-A5D415CC0224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33366432"/>
            <a:ext cx="9720143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33366432"/>
            <a:ext cx="6480096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AB9FF-1049-D449-8748-B72F98DDF2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1149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FC47"/>
            </a:gs>
            <a:gs pos="82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96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FEEC4D-A181-1B43-8EA4-F3BBEF7011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60033" y="4853355"/>
            <a:ext cx="24480359" cy="1258328"/>
          </a:xfrm>
        </p:spPr>
        <p:txBody>
          <a:bodyPr>
            <a:normAutofit/>
          </a:bodyPr>
          <a:lstStyle/>
          <a:p>
            <a:r>
              <a:rPr lang="es-ES" sz="28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Nuria Suarez Fernández, W. Javier </a:t>
            </a:r>
            <a:r>
              <a:rPr lang="es-ES" sz="28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Zambraano</a:t>
            </a:r>
            <a:r>
              <a:rPr lang="es-ES" sz="28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Márquez, Sonia Alonso Fernández, Laura Escalada Fernández</a:t>
            </a:r>
            <a:br>
              <a:rPr lang="es-ES" sz="28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</a:br>
            <a:r>
              <a:rPr lang="es-ES" sz="28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Hospital </a:t>
            </a:r>
            <a:r>
              <a:rPr lang="es-ES" sz="28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UniversitarionCentral</a:t>
            </a:r>
            <a:r>
              <a:rPr lang="es-ES" sz="28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Asturias. Oviedo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B170725-B5C6-AB4C-845B-36BCE65689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26AE978-3E58-144E-A130-355E6FD3E5B6}"/>
              </a:ext>
            </a:extLst>
          </p:cNvPr>
          <p:cNvSpPr txBox="1"/>
          <p:nvPr/>
        </p:nvSpPr>
        <p:spPr>
          <a:xfrm>
            <a:off x="5990492" y="2754921"/>
            <a:ext cx="20802301" cy="2805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F993F76-216A-F241-A0AD-6C848756CD09}"/>
              </a:ext>
            </a:extLst>
          </p:cNvPr>
          <p:cNvSpPr txBox="1"/>
          <p:nvPr/>
        </p:nvSpPr>
        <p:spPr>
          <a:xfrm>
            <a:off x="2007632" y="3305908"/>
            <a:ext cx="24632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5400" b="1" dirty="0">
                <a:solidFill>
                  <a:schemeClr val="accent5">
                    <a:lumMod val="50000"/>
                  </a:schemeClr>
                </a:solidFill>
              </a:rPr>
              <a:t>ANALISIS DE LA UTILIZACION DE VENETOCLAX EN PACIENTES CON LEUCEMIA LINFOCITICA CRONICA (LLC). EXPERIENCIA EN UN ÚNICO CENTRO</a:t>
            </a:r>
            <a:endParaRPr lang="es-ES" sz="5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5DED01C-D455-C94C-80FA-D7D96E67A066}"/>
              </a:ext>
            </a:extLst>
          </p:cNvPr>
          <p:cNvSpPr txBox="1"/>
          <p:nvPr/>
        </p:nvSpPr>
        <p:spPr>
          <a:xfrm>
            <a:off x="1855231" y="7197465"/>
            <a:ext cx="246327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INTRODUCCIÓN </a:t>
            </a:r>
            <a:endParaRPr lang="es-ES" sz="3600" dirty="0">
              <a:solidFill>
                <a:schemeClr val="accent5">
                  <a:lumMod val="50000"/>
                </a:schemeClr>
              </a:solidFill>
              <a:latin typeface="Biome" panose="020B0503030204020804" pitchFamily="34" charset="0"/>
              <a:cs typeface="Biome" panose="020B0503030204020804" pitchFamily="34" charset="0"/>
            </a:endParaRPr>
          </a:p>
          <a:p>
            <a:pPr algn="just"/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Venetoclax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es un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fármaco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inhibidor potente y selectivo de la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proteína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antiapoptótica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BCL-2, que constituye una nueva estrategia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terapéutica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para los pacientes adultos con LLC. Para llegar a la dosis efectiva, se debe realizar una escalada de dosis progresiva en lo que se conoce como (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ramp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- up),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asi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́ mismo, se debe realizar un estricto control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analítico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y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clínico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debido al riesgo de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síndrome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lisis tumoral SLT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C5DD2CA-AF1B-0D42-93C3-8DC3D735BBA9}"/>
              </a:ext>
            </a:extLst>
          </p:cNvPr>
          <p:cNvSpPr txBox="1"/>
          <p:nvPr/>
        </p:nvSpPr>
        <p:spPr>
          <a:xfrm>
            <a:off x="1855231" y="11145569"/>
            <a:ext cx="246327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OBJETIVOS </a:t>
            </a:r>
            <a:endParaRPr lang="es-ES" sz="3600" dirty="0">
              <a:solidFill>
                <a:schemeClr val="accent5">
                  <a:lumMod val="50000"/>
                </a:schemeClr>
              </a:solidFill>
              <a:latin typeface="Biome" panose="020B0503030204020804" pitchFamily="34" charset="0"/>
              <a:cs typeface="Biome" panose="020B0503030204020804" pitchFamily="34" charset="0"/>
            </a:endParaRPr>
          </a:p>
          <a:p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Conocer el perfil de los pacientes tratados con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Venetoclax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y la seguridad definida por los eventos adversos y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suspensión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o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interrupción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este tratamiento.</a:t>
            </a:r>
            <a:b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</a:br>
            <a:endParaRPr lang="es-ES" sz="3600" dirty="0">
              <a:solidFill>
                <a:schemeClr val="accent5">
                  <a:lumMod val="50000"/>
                </a:schemeClr>
              </a:solidFill>
              <a:latin typeface="Biome" panose="020B0503030204020804" pitchFamily="34" charset="0"/>
              <a:cs typeface="Biome" panose="020B0503030204020804" pitchFamily="34" charset="0"/>
            </a:endParaRPr>
          </a:p>
          <a:p>
            <a:endParaRPr lang="es-ES" sz="3600" dirty="0">
              <a:latin typeface="Biome" panose="020B0503030204020804" pitchFamily="34" charset="0"/>
              <a:cs typeface="Biome" panose="020B05030302040208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3E55149-C345-A243-BDF2-03FC3621F6D0}"/>
              </a:ext>
            </a:extLst>
          </p:cNvPr>
          <p:cNvSpPr txBox="1"/>
          <p:nvPr/>
        </p:nvSpPr>
        <p:spPr>
          <a:xfrm>
            <a:off x="1855231" y="13622567"/>
            <a:ext cx="2463275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3600" b="1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MÉTODOS</a:t>
            </a:r>
            <a:br>
              <a:rPr lang="es-ES" sz="3600" b="1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</a:b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Estudio observacional, descriptivo, retrospectivo, se incluyeron todos los pacientes con LLC tratados con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Venetoclax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desde marzo de 2017 hasta marzo de 2021 en nuestro centro, los datos fueron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extraídos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la historia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clínica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electrónica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. Se analizaron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características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demográficas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clínicas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biológicas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asi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́ como la necesidad de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hospitalización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para la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realización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la escalada de dosis (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ramp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-up), el desarrollo de complicaciones e ingresos posteriores que requirieron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suspensión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y/o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disminución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la dosis de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Venetoclax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. 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F190917-67D1-1341-96B0-E20569BF45BE}"/>
              </a:ext>
            </a:extLst>
          </p:cNvPr>
          <p:cNvSpPr txBox="1"/>
          <p:nvPr/>
        </p:nvSpPr>
        <p:spPr>
          <a:xfrm>
            <a:off x="2160032" y="20198862"/>
            <a:ext cx="24480360" cy="142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F8A8FD7-B1ED-1847-B7C6-C09067583FFA}"/>
              </a:ext>
            </a:extLst>
          </p:cNvPr>
          <p:cNvSpPr txBox="1"/>
          <p:nvPr/>
        </p:nvSpPr>
        <p:spPr>
          <a:xfrm>
            <a:off x="1855231" y="17999869"/>
            <a:ext cx="24785161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RESULTADOS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. </a:t>
            </a:r>
          </a:p>
          <a:p>
            <a:pPr algn="just"/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Se incluyeron 11 pacientes tratados con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Venetoclax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10 hombres (90,9%) y 1 mujer. La mediana de edad fue de 79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años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(65-84). 9 (81,8%) presentan alto riesgo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citogenética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5 paciente recibieron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Venetoclax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en monoterapia y 6 en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combinación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con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Rituximab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. De los 11 pacientes 9 (81,8%) requirieron hospitalizados para el inicio de tratamiento y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realización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ramp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-up por alto riesgo de SLT. 2 fallecieron, uno a causa de alteraciones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analíticas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compatibles con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síndrome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lisis tumoral un mes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después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del inicio de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Venetoclax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y otro por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progresión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la enfermedad. 2 (18,1%) de los 11 pacientes no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tenían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criterios de riesgo para desarrollar SLT. Respecto al desarrollo de SLT de laboratorio o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clínico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en la fase inicial de ajuste de dosis, 5 (45,4%) mostraron datos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bioquímicos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que sugirieron SLT, 1 (9%) SLT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clínico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con dolor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pleurítico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ocasionado por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liberación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citoquinas. 6 (54,5%), han sufrido otros efectos adversos, 4 de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carácter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infeccioso, y 2 diarrea, 2 de los 6 pacientes han precisado la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suspensión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del tratamiento en este periodo, para luego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reintroducirlodo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hospitalizados posteriormente al inicio del tratamiento con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Venetoclax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por diversas causas, y 7 de estos han precisado la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suspensión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o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modificación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dosis de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Venetoclax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durante alguna de estas hospitalizaciones. 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BDA7FE1-0304-3E43-9850-CFB6D0143A61}"/>
              </a:ext>
            </a:extLst>
          </p:cNvPr>
          <p:cNvSpPr txBox="1"/>
          <p:nvPr/>
        </p:nvSpPr>
        <p:spPr>
          <a:xfrm>
            <a:off x="1855230" y="25939952"/>
            <a:ext cx="2463275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CONCLUSIONES </a:t>
            </a:r>
            <a:endParaRPr lang="es-ES" sz="3600" dirty="0">
              <a:solidFill>
                <a:schemeClr val="accent5">
                  <a:lumMod val="50000"/>
                </a:schemeClr>
              </a:solidFill>
              <a:latin typeface="Biome" panose="020B0503030204020804" pitchFamily="34" charset="0"/>
              <a:cs typeface="Biome" panose="020B0503030204020804" pitchFamily="34" charset="0"/>
            </a:endParaRPr>
          </a:p>
          <a:p>
            <a:pPr algn="just"/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En nuestra serie a pesar del numero limitado de pacientes podemos decir que el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Venetoclax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es un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fármaco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seguro. Es importante contar con un equipo de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enfermería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especializada en la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atención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a pacientes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hematológicos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que les proporcione a pacientes y cuidadores la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información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acerca del uso de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Venetoclax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debido a las peculiares precauciones en el manejo para la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prevención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SLT en el proceso de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ramp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-up, en ocasiones no se puede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ervita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la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hospitalización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durante este proceso, pero en otras se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podría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evitar con una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valoración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y un plan de cuidados que le proporcionen a los pacientes unos cuidados personalizados, con una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intervención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precoz ante las complicaciones que pueden aparecer. </a:t>
            </a:r>
          </a:p>
        </p:txBody>
      </p:sp>
      <p:pic>
        <p:nvPicPr>
          <p:cNvPr id="19" name="Imagen 18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289015E1-731A-8D4E-9192-BBA17E2EBB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7631" y="31796004"/>
            <a:ext cx="4815199" cy="2392457"/>
          </a:xfrm>
          <a:prstGeom prst="rect">
            <a:avLst/>
          </a:prstGeom>
        </p:spPr>
      </p:pic>
      <p:pic>
        <p:nvPicPr>
          <p:cNvPr id="21" name="Imagen 20" descr="Logotipo&#10;&#10;Descripción generada automáticamente">
            <a:extLst>
              <a:ext uri="{FF2B5EF4-FFF2-40B4-BE49-F238E27FC236}">
                <a16:creationId xmlns:a16="http://schemas.microsoft.com/office/drawing/2014/main" id="{1F308157-2670-0442-B7D0-237383C85F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37257" y="31796004"/>
            <a:ext cx="4850732" cy="2392457"/>
          </a:xfrm>
          <a:prstGeom prst="rect">
            <a:avLst/>
          </a:prstGeom>
        </p:spPr>
      </p:pic>
      <p:pic>
        <p:nvPicPr>
          <p:cNvPr id="25" name="Imagen 24" descr="Un dibujo de una ciudad&#10;&#10;Descripción generada automáticamente con confianza media">
            <a:extLst>
              <a:ext uri="{FF2B5EF4-FFF2-40B4-BE49-F238E27FC236}">
                <a16:creationId xmlns:a16="http://schemas.microsoft.com/office/drawing/2014/main" id="{F46DED30-E17C-CF48-9ED6-815B5764C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3662" y="31796004"/>
            <a:ext cx="10128738" cy="2399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926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588</Words>
  <Application>Microsoft Macintosh PowerPoint</Application>
  <PresentationFormat>Personalizado</PresentationFormat>
  <Paragraphs>11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Biome</vt:lpstr>
      <vt:lpstr>Calibri</vt:lpstr>
      <vt:lpstr>Calibri Light</vt:lpstr>
      <vt:lpstr>Tema de Office</vt:lpstr>
      <vt:lpstr>Nuria Suarez Fernández, W. Javier Zambraano Márquez, Sonia Alonso Fernández, Laura Escalada Fernández Hospital UniversitarionCentral de Asturias. Oviedo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Nuria SuarezFernandez, W. . Javier Zambrano Marquez, Sonia Alonso Fernandez, Laura Escaladaaa Gonzalez. Hospital Universitarrio Central de Asturias. Oviedo. </dc:title>
  <dc:creator>Javier Zambrano</dc:creator>
  <cp:lastModifiedBy>Javier Zambrano</cp:lastModifiedBy>
  <cp:revision>4</cp:revision>
  <dcterms:created xsi:type="dcterms:W3CDTF">2021-07-23T08:17:38Z</dcterms:created>
  <dcterms:modified xsi:type="dcterms:W3CDTF">2021-07-23T08:54:14Z</dcterms:modified>
</cp:coreProperties>
</file>